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91" r:id="rId2"/>
    <p:sldId id="394" r:id="rId3"/>
    <p:sldId id="392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en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ECF"/>
    <a:srgbClr val="FFFFFF"/>
    <a:srgbClr val="0090CC"/>
    <a:srgbClr val="0E3242"/>
    <a:srgbClr val="212A38"/>
    <a:srgbClr val="1C2730"/>
    <a:srgbClr val="BA8F2D"/>
    <a:srgbClr val="B6B5B5"/>
    <a:srgbClr val="20587B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265" autoAdjust="0"/>
  </p:normalViewPr>
  <p:slideViewPr>
    <p:cSldViewPr snapToGrid="0">
      <p:cViewPr varScale="1">
        <p:scale>
          <a:sx n="110" d="100"/>
          <a:sy n="110" d="100"/>
        </p:scale>
        <p:origin x="816" y="102"/>
      </p:cViewPr>
      <p:guideLst>
        <p:guide orient="horz" pos="208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4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5E282-630E-44B4-A55A-A244BD577722}" type="datetimeFigureOut">
              <a:rPr lang="zh-CN" altLang="en-US" smtClean="0"/>
              <a:pPr/>
              <a:t>2021-05-20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E67EF-6CA4-4ABC-97F3-CC61942413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E67EF-6CA4-4ABC-97F3-CC61942413D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E67EF-6CA4-4ABC-97F3-CC61942413D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E67EF-6CA4-4ABC-97F3-CC61942413D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2498B-E1B7-470E-818F-D7999CE44E03}" type="datetimeFigureOut">
              <a:rPr lang="zh-CN" altLang="en-US" smtClean="0"/>
              <a:pPr/>
              <a:t>2021-05-20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1682D9-295A-4CFA-98A0-9217B53CE81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891400"/>
            <a:ext cx="12192000" cy="45719"/>
          </a:xfrm>
          <a:prstGeom prst="rect">
            <a:avLst/>
          </a:prstGeom>
          <a:gradFill flip="none" rotWithShape="1">
            <a:gsLst>
              <a:gs pos="44000">
                <a:srgbClr val="FCC900"/>
              </a:gs>
              <a:gs pos="27000">
                <a:srgbClr val="E50150"/>
              </a:gs>
              <a:gs pos="69000">
                <a:srgbClr val="278ED0"/>
              </a:gs>
              <a:gs pos="91000">
                <a:srgbClr val="9CC8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2498B-E1B7-470E-818F-D7999CE44E03}" type="datetimeFigureOut">
              <a:rPr lang="zh-CN" altLang="en-US" smtClean="0"/>
              <a:pPr/>
              <a:t>2021-05-20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1682D9-295A-4CFA-98A0-9217B53CE8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2498B-E1B7-470E-818F-D7999CE44E03}" type="datetimeFigureOut">
              <a:rPr lang="zh-CN" altLang="en-US" smtClean="0"/>
              <a:pPr/>
              <a:t>2021-05-20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1682D9-295A-4CFA-98A0-9217B53CE8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2592" y="835812"/>
            <a:ext cx="7107256" cy="576264"/>
          </a:xfrm>
        </p:spPr>
        <p:txBody>
          <a:bodyPr/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文本占位符 2"/>
          <p:cNvSpPr>
            <a:spLocks noGrp="1"/>
          </p:cNvSpPr>
          <p:nvPr>
            <p:ph type="body" idx="1"/>
          </p:nvPr>
        </p:nvSpPr>
        <p:spPr>
          <a:xfrm>
            <a:off x="1774020" y="2084384"/>
            <a:ext cx="9412312" cy="441802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665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942498B-E1B7-470E-818F-D7999CE44E03}" type="datetimeFigureOut">
              <a:rPr lang="zh-CN" altLang="en-US" smtClean="0"/>
              <a:pPr/>
              <a:t>2021-05-20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51682D9-295A-4CFA-98A0-9217B53CE81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891400"/>
            <a:ext cx="12192000" cy="45719"/>
          </a:xfrm>
          <a:prstGeom prst="rect">
            <a:avLst/>
          </a:prstGeom>
          <a:gradFill flip="none" rotWithShape="1">
            <a:gsLst>
              <a:gs pos="44000">
                <a:srgbClr val="FCC900"/>
              </a:gs>
              <a:gs pos="27000">
                <a:srgbClr val="E50150"/>
              </a:gs>
              <a:gs pos="69000">
                <a:srgbClr val="278ED0"/>
              </a:gs>
              <a:gs pos="91000">
                <a:srgbClr val="9CC8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2498B-E1B7-470E-818F-D7999CE44E03}" type="datetimeFigureOut">
              <a:rPr lang="zh-CN" altLang="en-US" smtClean="0"/>
              <a:pPr/>
              <a:t>2021-05-20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1682D9-295A-4CFA-98A0-9217B53CE81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891400"/>
            <a:ext cx="12192000" cy="45719"/>
          </a:xfrm>
          <a:prstGeom prst="rect">
            <a:avLst/>
          </a:prstGeom>
          <a:gradFill flip="none" rotWithShape="1">
            <a:gsLst>
              <a:gs pos="44000">
                <a:srgbClr val="FCC900"/>
              </a:gs>
              <a:gs pos="27000">
                <a:srgbClr val="E50150"/>
              </a:gs>
              <a:gs pos="69000">
                <a:srgbClr val="278ED0"/>
              </a:gs>
              <a:gs pos="91000">
                <a:srgbClr val="9CC8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2498B-E1B7-470E-818F-D7999CE44E03}" type="datetimeFigureOut">
              <a:rPr lang="zh-CN" altLang="en-US" smtClean="0"/>
              <a:pPr/>
              <a:t>2021-05-20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1682D9-295A-4CFA-98A0-9217B53CE81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891400"/>
            <a:ext cx="12192000" cy="45719"/>
          </a:xfrm>
          <a:prstGeom prst="rect">
            <a:avLst/>
          </a:prstGeom>
          <a:gradFill flip="none" rotWithShape="1">
            <a:gsLst>
              <a:gs pos="44000">
                <a:srgbClr val="FCC900"/>
              </a:gs>
              <a:gs pos="27000">
                <a:srgbClr val="E50150"/>
              </a:gs>
              <a:gs pos="69000">
                <a:srgbClr val="278ED0"/>
              </a:gs>
              <a:gs pos="91000">
                <a:srgbClr val="9CC8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2498B-E1B7-470E-818F-D7999CE44E03}" type="datetimeFigureOut">
              <a:rPr lang="zh-CN" altLang="en-US" smtClean="0"/>
              <a:pPr/>
              <a:t>2021-05-20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1682D9-295A-4CFA-98A0-9217B53CE81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891400"/>
            <a:ext cx="12192000" cy="45719"/>
          </a:xfrm>
          <a:prstGeom prst="rect">
            <a:avLst/>
          </a:prstGeom>
          <a:gradFill flip="none" rotWithShape="1">
            <a:gsLst>
              <a:gs pos="44000">
                <a:srgbClr val="FCC900"/>
              </a:gs>
              <a:gs pos="27000">
                <a:srgbClr val="E50150"/>
              </a:gs>
              <a:gs pos="69000">
                <a:srgbClr val="278ED0"/>
              </a:gs>
              <a:gs pos="91000">
                <a:srgbClr val="9CC8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2498B-E1B7-470E-818F-D7999CE44E03}" type="datetimeFigureOut">
              <a:rPr lang="zh-CN" altLang="en-US" smtClean="0"/>
              <a:pPr/>
              <a:t>2021-05-20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1682D9-295A-4CFA-98A0-9217B53CE81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891400"/>
            <a:ext cx="12192000" cy="45719"/>
          </a:xfrm>
          <a:prstGeom prst="rect">
            <a:avLst/>
          </a:prstGeom>
          <a:gradFill flip="none" rotWithShape="1">
            <a:gsLst>
              <a:gs pos="44000">
                <a:srgbClr val="FCC900"/>
              </a:gs>
              <a:gs pos="27000">
                <a:srgbClr val="E50150"/>
              </a:gs>
              <a:gs pos="69000">
                <a:srgbClr val="278ED0"/>
              </a:gs>
              <a:gs pos="91000">
                <a:srgbClr val="9CC8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2498B-E1B7-470E-818F-D7999CE44E03}" type="datetimeFigureOut">
              <a:rPr lang="zh-CN" altLang="en-US" smtClean="0"/>
              <a:pPr/>
              <a:t>2021-05-20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1682D9-295A-4CFA-98A0-9217B53CE81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891400"/>
            <a:ext cx="12192000" cy="45719"/>
          </a:xfrm>
          <a:prstGeom prst="rect">
            <a:avLst/>
          </a:prstGeom>
          <a:gradFill flip="none" rotWithShape="1">
            <a:gsLst>
              <a:gs pos="44000">
                <a:srgbClr val="FCC900"/>
              </a:gs>
              <a:gs pos="27000">
                <a:srgbClr val="E50150"/>
              </a:gs>
              <a:gs pos="69000">
                <a:srgbClr val="278ED0"/>
              </a:gs>
              <a:gs pos="91000">
                <a:srgbClr val="9CC8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42498B-E1B7-470E-818F-D7999CE44E03}" type="datetimeFigureOut">
              <a:rPr lang="zh-CN" altLang="en-US" smtClean="0"/>
              <a:pPr/>
              <a:t>2021-05-20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1682D9-295A-4CFA-98A0-9217B53CE81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891400"/>
            <a:ext cx="12192000" cy="45719"/>
          </a:xfrm>
          <a:prstGeom prst="rect">
            <a:avLst/>
          </a:prstGeom>
          <a:gradFill flip="none" rotWithShape="1">
            <a:gsLst>
              <a:gs pos="44000">
                <a:srgbClr val="FCC900"/>
              </a:gs>
              <a:gs pos="27000">
                <a:srgbClr val="E50150"/>
              </a:gs>
              <a:gs pos="69000">
                <a:srgbClr val="278ED0"/>
              </a:gs>
              <a:gs pos="91000">
                <a:srgbClr val="9CC8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"/>
                <a:lumOff val="94000"/>
              </a:schemeClr>
            </a:gs>
            <a:gs pos="74000">
              <a:schemeClr val="accent4">
                <a:lumMod val="15000"/>
                <a:lumOff val="85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D0D0D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397" y="0"/>
            <a:ext cx="2650603" cy="10602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01929" y="308610"/>
            <a:ext cx="6509421" cy="474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照片审核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1930" y="1254125"/>
            <a:ext cx="5628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照片审核功能简述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1615" y="4281170"/>
            <a:ext cx="1186307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查询筛选区：支持按批次、科目、预警状态等联动或单独查询；支持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按照全部、正常及不同异常情况查询（目前已支持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种可能的作弊情况进行预警提示）。这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种不同的异常情况支持复选或单选查询，并在列表区展示。复选查询时，只要查询数据的预警状态中符合一项异常情况就会显示出来；</a:t>
            </a: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批量违纪：支持单页面数据全选批量或某些数据批量违纪（批量违纪必须选择违纪原因）或正常（批量正常时备注为可选项）；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导出：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当前支持以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excel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的形式导出查询的所有数据，但数据量过大时会比较慢或直接系统崩溃，建议一次不要过量导出数据</a:t>
            </a: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预警状态：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查询区支持预警状态的异常预警进行复选和单选查询</a:t>
            </a: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；列表区的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预警状态根据查询的结果及更新的时间显示，若预警正常则显示正常，若预警异常，则显示相似度低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低、水印照片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印、轮播照片</a:t>
            </a: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=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轮</a:t>
            </a:r>
            <a:r>
              <a:rPr lang="zh-CN" altLang="en-US" sz="1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等提示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，在照片右上角显示具体存在的预警异常情况标签。如某张照片同时存在轮播和水印的情况，照片标签则会一并体现出来；</a:t>
            </a:r>
          </a:p>
          <a:p>
            <a:pPr indent="0">
              <a:buFont typeface="Wingdings" panose="05000000000000000000" pitchFamily="2" charset="2"/>
              <a:buNone/>
            </a:pP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审核状态：可根据预警状态或直接查看照片来判断并将待审标记为违纪或正常；</a:t>
            </a:r>
          </a:p>
          <a:p>
            <a:pPr indent="0">
              <a:buFont typeface="Wingdings" panose="05000000000000000000" pitchFamily="2" charset="2"/>
              <a:buNone/>
            </a:pP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备注：审核时的备注区分待审、违纪和正常情况下的三种状态，虽然单条数据审核时没有强制必须备注原因，但根据业务需求，一般情况下，审核为违纪时必须备注下是什么原因，而审核为正常时可不备注原因，而待审情况下也支持备注记录，回头再处理为违纪或正常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11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6" y="1622425"/>
            <a:ext cx="4976767" cy="24015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01929" y="308610"/>
            <a:ext cx="6509421" cy="474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照片审核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1930" y="1254125"/>
            <a:ext cx="5628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ea"/>
              <a:buNone/>
            </a:pP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②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照片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审核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流程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0510" y="5168900"/>
            <a:ext cx="5559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鼠标</a:t>
            </a:r>
            <a:r>
              <a:rPr lang="zh-CN" altLang="en-US" sz="15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点击某章照片可左右滑动查看所有的照片，不需要点击一张张切换查看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5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8560" y="1743150"/>
            <a:ext cx="24238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9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拖动查看照片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87820" y="1743075"/>
            <a:ext cx="4228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009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点击放大照片对比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87820" y="4940300"/>
            <a:ext cx="4797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endParaRPr lang="zh-CN" altLang="en-US" sz="15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点击照片</a:t>
            </a:r>
            <a:r>
              <a:rPr lang="zh-CN" altLang="en-US" sz="15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放大查看和对比。避免因为抓拍的照片模糊、光线不足导致看不清楚时无法对比的情况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15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15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02" y="2111375"/>
            <a:ext cx="5965456" cy="30183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171" y="2111375"/>
            <a:ext cx="470714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01929" y="308610"/>
            <a:ext cx="6509421" cy="474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照片审核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1930" y="1254125"/>
            <a:ext cx="5628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+mj-ea"/>
              <a:buNone/>
            </a:pP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③ </a:t>
            </a:r>
            <a:r>
              <a:rPr lang="zh-CN" altLang="en-US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审核照片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9934" y="4927043"/>
            <a:ext cx="5630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5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选“全选”可以对当前页面上所有数据进行审核，“</a:t>
            </a:r>
            <a:r>
              <a:rPr lang="zh-CN" altLang="en-US" sz="1500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批量正常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 或“批量违纪”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5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如选择“批量违纪”，则需要选择</a:t>
            </a: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违纪原因，点击确定，审核结束。</a:t>
            </a:r>
            <a:endParaRPr lang="en-US" altLang="zh-CN" sz="15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如选择“批量正常”可不需要输入备注信息，直接选择确定</a:t>
            </a:r>
            <a:endParaRPr lang="en-US" altLang="zh-CN" sz="1500" b="1" dirty="0" smtClean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500" b="1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点击“审核记录”查看审核结果</a:t>
            </a:r>
            <a:endParaRPr lang="zh-CN" altLang="en-US" sz="1500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4" y="1702714"/>
            <a:ext cx="4683580" cy="307601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3944" y="1188555"/>
            <a:ext cx="3156136" cy="23255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75" y="1188555"/>
            <a:ext cx="2541466" cy="232558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75" y="3754218"/>
            <a:ext cx="4896533" cy="18576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FFFFFF"/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474</Words>
  <Application>Microsoft Office PowerPoint</Application>
  <PresentationFormat>宽屏</PresentationFormat>
  <Paragraphs>29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等线</vt:lpstr>
      <vt:lpstr>宋体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李振环</dc:creator>
  <cp:lastModifiedBy>open</cp:lastModifiedBy>
  <cp:revision>2423</cp:revision>
  <cp:lastPrinted>2020-08-10T08:36:00Z</cp:lastPrinted>
  <dcterms:created xsi:type="dcterms:W3CDTF">2020-08-10T08:36:00Z</dcterms:created>
  <dcterms:modified xsi:type="dcterms:W3CDTF">2021-05-20T05:34:10Z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